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7772400" cx="10058400"/>
  <p:notesSz cx="6858000" cy="9144000"/>
  <p:embeddedFontLst>
    <p:embeddedFont>
      <p:font typeface="Roboto Slab"/>
      <p:regular r:id="rId31"/>
      <p:bold r:id="rId32"/>
    </p:embeddedFon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Eirini Ntouts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48" orient="horz"/>
        <p:guide pos="31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Slab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font" Target="fonts/RobotoSlab-bold.fntdata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5-14T17:56:15.676">
    <p:pos x="6000" y="0"/>
    <p:text>add a summary slide of the experiments: competitors, datasets, eval. measures, settings, link to code etc. you dont need to explain them during the presentation but it is nice to have them in one slide</p:text>
  </p:cm>
  <p:cm authorId="0" idx="2" dt="2024-05-14T17:56:15.676">
    <p:pos x="6000" y="0"/>
    <p:text>also, evaluation aspects: e.g, performance w.r.t. STL etc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fe735_0_0:notes"/>
          <p:cNvSpPr/>
          <p:nvPr>
            <p:ph idx="2" type="sldImg"/>
          </p:nvPr>
        </p:nvSpPr>
        <p:spPr>
          <a:xfrm>
            <a:off x="1210464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fe7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bf1fbb73b_0_81:notes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bf1fbb73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bf1fbb73b_0_100:notes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dbf1fbb73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bf1fbb73b_0_120:notes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bf1fbb73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9849473565_1_1:notes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984947356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bf1fbb73b_0_146:notes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bf1fbb73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dc774ffc00_0_81:notes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dc774ffc0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bf1fbb73b_0_181:notes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dbf1fbb73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069c32d79d_0_22:notes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069c32d79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bf1fbb73b_0_201:notes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bf1fbb73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dbf1fbb73b_0_214:notes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dbf1fbb73b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069c32d79d_0_0:notes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069c32d7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dbf1fbb73b_0_235:notes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dbf1fbb73b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bf1fbb73b_0_264:notes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dbf1fbb73b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bf1fbb73b_0_270:notes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dbf1fbb73b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069c32d79d_0_35:notes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069c32d79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dbf1fbb73b_0_320:notes"/>
          <p:cNvSpPr/>
          <p:nvPr>
            <p:ph idx="2" type="sldImg"/>
          </p:nvPr>
        </p:nvSpPr>
        <p:spPr>
          <a:xfrm>
            <a:off x="1210464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dbf1fbb73b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dbf1fbb73b_0_25:notes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dbf1fbb73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bf1fbb73b_0_371:notes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dbf1fbb73b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69c32d79d_0_12:notes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69c32d79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bf1fbb73b_0_35:notes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bf1fbb73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bf1fbb73b_0_56:notes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bf1fbb73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bf1fbb73b_0_7:notes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dbf1fbb73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bf1fbb73b_0_66:notes"/>
          <p:cNvSpPr/>
          <p:nvPr>
            <p:ph idx="2" type="sldImg"/>
          </p:nvPr>
        </p:nvSpPr>
        <p:spPr>
          <a:xfrm>
            <a:off x="1210546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dbf1fbb73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677280" y="1016382"/>
            <a:ext cx="1189788" cy="1699912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7191319" y="5051543"/>
            <a:ext cx="1189788" cy="1699912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795562" y="4257501"/>
            <a:ext cx="4674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title"/>
          </p:nvPr>
        </p:nvSpPr>
        <p:spPr>
          <a:xfrm>
            <a:off x="1848332" y="1796598"/>
            <a:ext cx="6361800" cy="22023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848332" y="4608058"/>
            <a:ext cx="6361800" cy="13737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 Slab"/>
              <a:buNone/>
              <a:defRPr sz="30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 Slab"/>
              <a:buNone/>
              <a:defRPr sz="30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 Slab"/>
              <a:buNone/>
              <a:defRPr sz="30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 Slab"/>
              <a:buNone/>
              <a:defRPr sz="30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 Slab"/>
              <a:buNone/>
              <a:defRPr sz="30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 Slab"/>
              <a:buNone/>
              <a:defRPr sz="30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 Slab"/>
              <a:buNone/>
              <a:defRPr sz="30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 Slab"/>
              <a:buNone/>
              <a:defRPr sz="30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 Slab"/>
              <a:buNone/>
              <a:defRPr sz="30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>
            <a:off x="165" y="7671647"/>
            <a:ext cx="10058100" cy="10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 txBox="1"/>
          <p:nvPr>
            <p:ph hasCustomPrompt="1" type="title"/>
          </p:nvPr>
        </p:nvSpPr>
        <p:spPr>
          <a:xfrm>
            <a:off x="426690" y="1741480"/>
            <a:ext cx="9204900" cy="23247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100"/>
              <a:buNone/>
              <a:defRPr sz="161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100"/>
              <a:buNone/>
              <a:defRPr sz="161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100"/>
              <a:buNone/>
              <a:defRPr sz="161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100"/>
              <a:buNone/>
              <a:defRPr sz="161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100"/>
              <a:buNone/>
              <a:defRPr sz="161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100"/>
              <a:buNone/>
              <a:defRPr sz="161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100"/>
              <a:buNone/>
              <a:defRPr sz="161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100"/>
              <a:buNone/>
              <a:defRPr sz="161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100"/>
              <a:buNone/>
              <a:defRPr sz="161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426690" y="4411613"/>
            <a:ext cx="9204900" cy="16194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36550" lvl="1" marL="914400" algn="ctr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2000"/>
              </a:spcBef>
              <a:spcAft>
                <a:spcPts val="2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795562" y="4257501"/>
            <a:ext cx="4674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528825" y="2667036"/>
            <a:ext cx="9044400" cy="13713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541819" y="1904429"/>
            <a:ext cx="4674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426690" y="692127"/>
            <a:ext cx="9204900" cy="10368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26690" y="2251290"/>
            <a:ext cx="9204900" cy="46527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36550" lvl="1" marL="914400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2000"/>
              </a:spcBef>
              <a:spcAft>
                <a:spcPts val="2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buNone/>
              <a:defRPr>
                <a:solidFill>
                  <a:srgbClr val="1D1B10"/>
                </a:solidFill>
              </a:defRPr>
            </a:lvl1pPr>
            <a:lvl2pPr lvl="1">
              <a:buNone/>
              <a:defRPr>
                <a:solidFill>
                  <a:srgbClr val="1D1B10"/>
                </a:solidFill>
              </a:defRPr>
            </a:lvl2pPr>
            <a:lvl3pPr lvl="2">
              <a:buNone/>
              <a:defRPr>
                <a:solidFill>
                  <a:srgbClr val="1D1B10"/>
                </a:solidFill>
              </a:defRPr>
            </a:lvl3pPr>
            <a:lvl4pPr lvl="3">
              <a:buNone/>
              <a:defRPr>
                <a:solidFill>
                  <a:srgbClr val="1D1B10"/>
                </a:solidFill>
              </a:defRPr>
            </a:lvl4pPr>
            <a:lvl5pPr lvl="4">
              <a:buNone/>
              <a:defRPr>
                <a:solidFill>
                  <a:srgbClr val="1D1B10"/>
                </a:solidFill>
              </a:defRPr>
            </a:lvl5pPr>
            <a:lvl6pPr lvl="5">
              <a:buNone/>
              <a:defRPr>
                <a:solidFill>
                  <a:srgbClr val="1D1B10"/>
                </a:solidFill>
              </a:defRPr>
            </a:lvl6pPr>
            <a:lvl7pPr lvl="6">
              <a:buNone/>
              <a:defRPr>
                <a:solidFill>
                  <a:srgbClr val="1D1B10"/>
                </a:solidFill>
              </a:defRPr>
            </a:lvl7pPr>
            <a:lvl8pPr lvl="7">
              <a:buNone/>
              <a:defRPr>
                <a:solidFill>
                  <a:srgbClr val="1D1B10"/>
                </a:solidFill>
              </a:defRPr>
            </a:lvl8pPr>
            <a:lvl9pPr lvl="8">
              <a:buNone/>
              <a:defRPr>
                <a:solidFill>
                  <a:srgbClr val="1D1B1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29400" y="148675"/>
            <a:ext cx="659325" cy="6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20" y="148675"/>
            <a:ext cx="603600" cy="6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541819" y="1904429"/>
            <a:ext cx="4674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426690" y="692127"/>
            <a:ext cx="9204900" cy="10368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26690" y="2251291"/>
            <a:ext cx="4399800" cy="46527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23850" lvl="1" marL="9144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2000"/>
              </a:spcBef>
              <a:spcAft>
                <a:spcPts val="20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5231820" y="2251291"/>
            <a:ext cx="4399800" cy="46527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23850" lvl="1" marL="9144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2000"/>
              </a:spcBef>
              <a:spcAft>
                <a:spcPts val="20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26690" y="692127"/>
            <a:ext cx="9204900" cy="10368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538140" y="2134107"/>
            <a:ext cx="36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426690" y="839573"/>
            <a:ext cx="3088800" cy="11418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26690" y="2408749"/>
            <a:ext cx="3088800" cy="40515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20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20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20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2000"/>
              </a:spcBef>
              <a:spcAft>
                <a:spcPts val="20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539275" y="795373"/>
            <a:ext cx="6180600" cy="61818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5029200" y="-113"/>
            <a:ext cx="5029200" cy="777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5532643" y="6793205"/>
            <a:ext cx="594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9"/>
          <p:cNvSpPr txBox="1"/>
          <p:nvPr>
            <p:ph type="title"/>
          </p:nvPr>
        </p:nvSpPr>
        <p:spPr>
          <a:xfrm>
            <a:off x="292050" y="1827047"/>
            <a:ext cx="4449600" cy="22761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292050" y="4184268"/>
            <a:ext cx="4449600" cy="20331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5433450" y="1094347"/>
            <a:ext cx="4220700" cy="55836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36550" lvl="1" marL="914400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2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2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2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2000"/>
              </a:spcBef>
              <a:spcAft>
                <a:spcPts val="2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51450" y="6397629"/>
            <a:ext cx="6598800" cy="9048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26690" y="692127"/>
            <a:ext cx="92049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3100" lIns="113100" spcFirstLastPara="1" rIns="113100" wrap="square" tIns="1131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oboto Slab"/>
              <a:buNone/>
              <a:defRPr sz="37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oboto Slab"/>
              <a:buNone/>
              <a:defRPr sz="37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oboto Slab"/>
              <a:buNone/>
              <a:defRPr sz="37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oboto Slab"/>
              <a:buNone/>
              <a:defRPr sz="37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oboto Slab"/>
              <a:buNone/>
              <a:defRPr sz="37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oboto Slab"/>
              <a:buNone/>
              <a:defRPr sz="37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oboto Slab"/>
              <a:buNone/>
              <a:defRPr sz="37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oboto Slab"/>
              <a:buNone/>
              <a:defRPr sz="37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Roboto Slab"/>
              <a:buNone/>
              <a:defRPr sz="37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6690" y="2251290"/>
            <a:ext cx="9204900" cy="46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3100" lIns="113100" spcFirstLastPara="1" rIns="113100" wrap="square" tIns="113100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  <a:defRPr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6550" lvl="1" marL="914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○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6550" lvl="2" marL="1371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■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6550" lvl="3" marL="18288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6550" lvl="4" marL="22860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○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6550" lvl="5" marL="27432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■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6550" lvl="6" marL="3200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6550" lvl="7" marL="3657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○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6550" lvl="8" marL="41148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700"/>
              <a:buFont typeface="Roboto"/>
              <a:buChar char="■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3100" lIns="113100" spcFirstLastPara="1" rIns="113100" wrap="square" tIns="113100">
            <a:noAutofit/>
          </a:bodyPr>
          <a:lstStyle>
            <a:lvl1pPr lvl="0" algn="r"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38.jpg"/><Relationship Id="rId7" Type="http://schemas.openxmlformats.org/officeDocument/2006/relationships/image" Target="../media/image6.jpg"/><Relationship Id="rId8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jpg"/><Relationship Id="rId10" Type="http://schemas.openxmlformats.org/officeDocument/2006/relationships/image" Target="../media/image10.png"/><Relationship Id="rId13" Type="http://schemas.openxmlformats.org/officeDocument/2006/relationships/image" Target="../media/image14.png"/><Relationship Id="rId12" Type="http://schemas.openxmlformats.org/officeDocument/2006/relationships/image" Target="../media/image6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scholar.google.de/citations?hl=en&amp;user=HJ0FBh4AAAAJ" TargetMode="External"/><Relationship Id="rId4" Type="http://schemas.openxmlformats.org/officeDocument/2006/relationships/hyperlink" Target="https://github.com/arjunroyihrpa" TargetMode="External"/><Relationship Id="rId9" Type="http://schemas.openxmlformats.org/officeDocument/2006/relationships/image" Target="../media/image4.png"/><Relationship Id="rId15" Type="http://schemas.openxmlformats.org/officeDocument/2006/relationships/image" Target="../media/image36.png"/><Relationship Id="rId14" Type="http://schemas.openxmlformats.org/officeDocument/2006/relationships/image" Target="../media/image39.gif"/><Relationship Id="rId5" Type="http://schemas.openxmlformats.org/officeDocument/2006/relationships/hyperlink" Target="https://www.linkedin.com/in/arjun-roy-fub/" TargetMode="External"/><Relationship Id="rId6" Type="http://schemas.openxmlformats.org/officeDocument/2006/relationships/hyperlink" Target="https://www.youtube.com/channel/UC21ppUvMHMa5cq_E7jMx-1g" TargetMode="External"/><Relationship Id="rId7" Type="http://schemas.openxmlformats.org/officeDocument/2006/relationships/hyperlink" Target="https://arjunroyihrpa.github.io/FairBranch/" TargetMode="External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3"/>
          <p:cNvGrpSpPr/>
          <p:nvPr/>
        </p:nvGrpSpPr>
        <p:grpSpPr>
          <a:xfrm>
            <a:off x="675000" y="691875"/>
            <a:ext cx="8752375" cy="6414000"/>
            <a:chOff x="675000" y="691875"/>
            <a:chExt cx="8752375" cy="6414000"/>
          </a:xfrm>
        </p:grpSpPr>
        <p:grpSp>
          <p:nvGrpSpPr>
            <p:cNvPr id="66" name="Google Shape;66;p13"/>
            <p:cNvGrpSpPr/>
            <p:nvPr/>
          </p:nvGrpSpPr>
          <p:grpSpPr>
            <a:xfrm>
              <a:off x="675000" y="691875"/>
              <a:ext cx="8752375" cy="6414000"/>
              <a:chOff x="675000" y="691875"/>
              <a:chExt cx="8752375" cy="6414000"/>
            </a:xfrm>
          </p:grpSpPr>
          <p:sp>
            <p:nvSpPr>
              <p:cNvPr id="67" name="Google Shape;67;p13"/>
              <p:cNvSpPr/>
              <p:nvPr/>
            </p:nvSpPr>
            <p:spPr>
              <a:xfrm>
                <a:off x="718975" y="691875"/>
                <a:ext cx="8708400" cy="3584700"/>
              </a:xfrm>
              <a:prstGeom prst="rect">
                <a:avLst/>
              </a:prstGeom>
              <a:solidFill>
                <a:schemeClr val="dk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675000" y="4035075"/>
                <a:ext cx="8708400" cy="307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9" name="Google Shape;69;p13"/>
              <p:cNvCxnSpPr/>
              <p:nvPr/>
            </p:nvCxnSpPr>
            <p:spPr>
              <a:xfrm>
                <a:off x="684525" y="4035066"/>
                <a:ext cx="86892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70" name="Google Shape;70;p13"/>
            <p:cNvCxnSpPr/>
            <p:nvPr/>
          </p:nvCxnSpPr>
          <p:spPr>
            <a:xfrm>
              <a:off x="4786350" y="6159150"/>
              <a:ext cx="4857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1" name="Google Shape;71;p13"/>
          <p:cNvSpPr txBox="1"/>
          <p:nvPr>
            <p:ph idx="4294967295" type="title"/>
          </p:nvPr>
        </p:nvSpPr>
        <p:spPr>
          <a:xfrm>
            <a:off x="1099375" y="2568801"/>
            <a:ext cx="7947600" cy="15603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Arjun Roy</a:t>
            </a: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Christos Koutlis, Symeon Papadopoulos, Eirini Ntoutsi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3"/>
          <p:cNvSpPr txBox="1"/>
          <p:nvPr>
            <p:ph idx="4294967295" type="body"/>
          </p:nvPr>
        </p:nvSpPr>
        <p:spPr>
          <a:xfrm>
            <a:off x="840575" y="4129088"/>
            <a:ext cx="8035500" cy="9813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3F3F3"/>
                </a:solidFill>
              </a:rPr>
              <a:t>FairBranch: Mitigating Bias Transfer in Fair Multi-task Learning</a:t>
            </a:r>
            <a:endParaRPr sz="3400">
              <a:solidFill>
                <a:srgbClr val="F3F3F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898" y="453750"/>
            <a:ext cx="878900" cy="8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132" y="412725"/>
            <a:ext cx="1071893" cy="9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6888" y="456099"/>
            <a:ext cx="3108074" cy="5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8775" y="5538450"/>
            <a:ext cx="1127301" cy="92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48775" y="6538991"/>
            <a:ext cx="1127301" cy="20671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/>
          <p:nvPr/>
        </p:nvSpPr>
        <p:spPr>
          <a:xfrm>
            <a:off x="1707925" y="1759675"/>
            <a:ext cx="6824400" cy="809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IEEE WCCI (IJCNN) 2024  </a:t>
            </a:r>
            <a:r>
              <a:rPr lang="en" sz="17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YOKOHAMA, JAPAN</a:t>
            </a:r>
            <a:endParaRPr sz="17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June 30 - July 5, 2024</a:t>
            </a:r>
            <a:endParaRPr sz="15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9961" y="1051000"/>
            <a:ext cx="3760864" cy="5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/>
          <p:nvPr/>
        </p:nvSpPr>
        <p:spPr>
          <a:xfrm>
            <a:off x="4690375" y="6150800"/>
            <a:ext cx="33492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MAMMOth </a:t>
            </a:r>
            <a:endParaRPr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EU HORIZON-RIA Project ID:101070285</a:t>
            </a:r>
            <a:endParaRPr sz="1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B10"/>
                </a:solidFill>
              </a:rPr>
              <a:t>‹#›</a:t>
            </a:fld>
            <a:endParaRPr>
              <a:solidFill>
                <a:srgbClr val="1D1B10"/>
              </a:solidFill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41" y="2221743"/>
            <a:ext cx="3609860" cy="10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410" y="2221750"/>
            <a:ext cx="3703166" cy="10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/>
          <p:nvPr/>
        </p:nvSpPr>
        <p:spPr>
          <a:xfrm>
            <a:off x="766050" y="3285350"/>
            <a:ext cx="36099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Recon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[Guangyuan et al., ICLR 22] 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5517625" y="3285350"/>
            <a:ext cx="33054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TAG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[Fifty et al., NeurIPS 21]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1789750" y="4093250"/>
            <a:ext cx="62454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airness conflict observed in SOTA MTL methods when trained on real world census data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[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Ding et al., NeurIPS 21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]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1366200" y="3827350"/>
            <a:ext cx="7476000" cy="13983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2"/>
          <p:cNvSpPr txBox="1"/>
          <p:nvPr>
            <p:ph type="title"/>
          </p:nvPr>
        </p:nvSpPr>
        <p:spPr>
          <a:xfrm>
            <a:off x="663750" y="126100"/>
            <a:ext cx="8730900" cy="6915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Fairness Conflict in SOTA MTL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B10"/>
                </a:solidFill>
              </a:rPr>
              <a:t>‹#›</a:t>
            </a:fld>
            <a:endParaRPr>
              <a:solidFill>
                <a:srgbClr val="1D1B10"/>
              </a:solidFill>
            </a:endParaRPr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00" y="2147502"/>
            <a:ext cx="2581275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>
            <a:off x="3998700" y="2378600"/>
            <a:ext cx="5558400" cy="3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Discrimination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Gain (DG):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difference in fairness violation between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MTL (𝓜) and STL (𝓗) trained on t: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Bias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Transfer: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where DG(t)&gt;0  i.e., positive gain of discrimination (</a:t>
            </a:r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red triangles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Ideal scenario: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non-positive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bias transfer, i.e., DG(t)≤0 (</a:t>
            </a: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green triangles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).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Root Cause: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we hypothesize bias transfer originates from  fairness conflict.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 rotWithShape="1">
          <a:blip r:embed="rId4">
            <a:alphaModFix/>
          </a:blip>
          <a:srcRect b="0" l="-4600" r="4600" t="0"/>
          <a:stretch/>
        </p:blipFill>
        <p:spPr>
          <a:xfrm>
            <a:off x="4860675" y="3040047"/>
            <a:ext cx="2581275" cy="35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/>
          <p:nvPr/>
        </p:nvSpPr>
        <p:spPr>
          <a:xfrm>
            <a:off x="3841800" y="2008088"/>
            <a:ext cx="5867700" cy="44196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2579975" y="5530300"/>
            <a:ext cx="603600" cy="10368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2" name="Google Shape;202;p23"/>
          <p:cNvCxnSpPr/>
          <p:nvPr/>
        </p:nvCxnSpPr>
        <p:spPr>
          <a:xfrm rot="5400000">
            <a:off x="2458950" y="6594700"/>
            <a:ext cx="508800" cy="4536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23"/>
          <p:cNvSpPr/>
          <p:nvPr/>
        </p:nvSpPr>
        <p:spPr>
          <a:xfrm>
            <a:off x="1076025" y="6833275"/>
            <a:ext cx="1410600" cy="7500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fair-MTLs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992400" y="1872275"/>
            <a:ext cx="3109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ACS-PUMS [Ding et al., NeurIPS 21]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3"/>
          <p:cNvSpPr txBox="1"/>
          <p:nvPr>
            <p:ph type="title"/>
          </p:nvPr>
        </p:nvSpPr>
        <p:spPr>
          <a:xfrm>
            <a:off x="663750" y="126100"/>
            <a:ext cx="8730900" cy="6915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Fairness Conflict to Bias Transfer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3F3F3"/>
                </a:solidFill>
              </a:rPr>
              <a:t>‹#›</a:t>
            </a:fld>
            <a:endParaRPr>
              <a:solidFill>
                <a:srgbClr val="F3F3F3"/>
              </a:solidFill>
            </a:endParaRPr>
          </a:p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470850" y="3300268"/>
            <a:ext cx="9116700" cy="14799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Char char="❖"/>
            </a:pPr>
            <a:r>
              <a:rPr lang="en" sz="3600">
                <a:solidFill>
                  <a:srgbClr val="F3F3F3"/>
                </a:solidFill>
              </a:rPr>
              <a:t>FairBranch</a:t>
            </a:r>
            <a:endParaRPr sz="360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5"/>
          <p:cNvPicPr preferRelativeResize="0"/>
          <p:nvPr/>
        </p:nvPicPr>
        <p:blipFill rotWithShape="1">
          <a:blip r:embed="rId3">
            <a:alphaModFix/>
          </a:blip>
          <a:srcRect b="0" l="1830" r="1820" t="0"/>
          <a:stretch/>
        </p:blipFill>
        <p:spPr>
          <a:xfrm>
            <a:off x="1228725" y="2914650"/>
            <a:ext cx="7082545" cy="18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234" y="2899612"/>
            <a:ext cx="7187041" cy="202386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/>
          <p:nvPr/>
        </p:nvSpPr>
        <p:spPr>
          <a:xfrm>
            <a:off x="4056225" y="3250975"/>
            <a:ext cx="1422600" cy="2907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2731600" y="3541650"/>
            <a:ext cx="2097925" cy="2264700"/>
          </a:xfrm>
          <a:custGeom>
            <a:rect b="b" l="l" r="r" t="t"/>
            <a:pathLst>
              <a:path extrusionOk="0" h="90588" w="83917">
                <a:moveTo>
                  <a:pt x="83917" y="0"/>
                </a:moveTo>
                <a:cubicBezTo>
                  <a:pt x="82232" y="13818"/>
                  <a:pt x="87792" y="68329"/>
                  <a:pt x="73806" y="82905"/>
                </a:cubicBezTo>
                <a:cubicBezTo>
                  <a:pt x="59820" y="97481"/>
                  <a:pt x="12301" y="86697"/>
                  <a:pt x="0" y="87455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0" name="Google Shape;220;p25"/>
          <p:cNvSpPr/>
          <p:nvPr/>
        </p:nvSpPr>
        <p:spPr>
          <a:xfrm>
            <a:off x="810625" y="5184575"/>
            <a:ext cx="1920900" cy="13395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Tackle accuracy conflicts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5638350" y="3250975"/>
            <a:ext cx="796200" cy="2907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5"/>
          <p:cNvSpPr/>
          <p:nvPr/>
        </p:nvSpPr>
        <p:spPr>
          <a:xfrm>
            <a:off x="3258888" y="6253125"/>
            <a:ext cx="1770300" cy="13395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Tackle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fairness conflicts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5094925" y="3529000"/>
            <a:ext cx="1131525" cy="3349075"/>
          </a:xfrm>
          <a:custGeom>
            <a:rect b="b" l="l" r="r" t="t"/>
            <a:pathLst>
              <a:path extrusionOk="0" h="133963" w="45261">
                <a:moveTo>
                  <a:pt x="43642" y="0"/>
                </a:moveTo>
                <a:cubicBezTo>
                  <a:pt x="43277" y="19041"/>
                  <a:pt x="48727" y="91921"/>
                  <a:pt x="41453" y="114248"/>
                </a:cubicBezTo>
                <a:cubicBezTo>
                  <a:pt x="34179" y="136575"/>
                  <a:pt x="6909" y="130677"/>
                  <a:pt x="0" y="133963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4" name="Google Shape;224;p25"/>
          <p:cNvSpPr/>
          <p:nvPr/>
        </p:nvSpPr>
        <p:spPr>
          <a:xfrm>
            <a:off x="6510375" y="3250975"/>
            <a:ext cx="1770300" cy="2907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6429200" y="6056625"/>
            <a:ext cx="2327400" cy="13395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Tackle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erroneous over-generalization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7019832" y="3592200"/>
            <a:ext cx="438400" cy="2464425"/>
          </a:xfrm>
          <a:custGeom>
            <a:rect b="b" l="l" r="r" t="t"/>
            <a:pathLst>
              <a:path extrusionOk="0" h="98577" w="17536">
                <a:moveTo>
                  <a:pt x="854" y="0"/>
                </a:moveTo>
                <a:cubicBezTo>
                  <a:pt x="938" y="11711"/>
                  <a:pt x="-1420" y="53838"/>
                  <a:pt x="1360" y="70267"/>
                </a:cubicBezTo>
                <a:cubicBezTo>
                  <a:pt x="4140" y="86697"/>
                  <a:pt x="14840" y="93859"/>
                  <a:pt x="17536" y="98577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7" name="Google Shape;227;p25"/>
          <p:cNvSpPr/>
          <p:nvPr/>
        </p:nvSpPr>
        <p:spPr>
          <a:xfrm>
            <a:off x="4208625" y="4622575"/>
            <a:ext cx="4008300" cy="2907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7015900" y="4919200"/>
            <a:ext cx="442350" cy="1137350"/>
          </a:xfrm>
          <a:custGeom>
            <a:rect b="b" l="l" r="r" t="t"/>
            <a:pathLst>
              <a:path extrusionOk="0" h="45494" w="17694">
                <a:moveTo>
                  <a:pt x="0" y="0"/>
                </a:moveTo>
                <a:cubicBezTo>
                  <a:pt x="590" y="4044"/>
                  <a:pt x="590" y="16683"/>
                  <a:pt x="3539" y="24265"/>
                </a:cubicBezTo>
                <a:cubicBezTo>
                  <a:pt x="6488" y="31847"/>
                  <a:pt x="15335" y="41956"/>
                  <a:pt x="17694" y="45494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9" name="Google Shape;229;p25"/>
          <p:cNvSpPr/>
          <p:nvPr/>
        </p:nvSpPr>
        <p:spPr>
          <a:xfrm>
            <a:off x="5057000" y="4931825"/>
            <a:ext cx="1175350" cy="1933625"/>
          </a:xfrm>
          <a:custGeom>
            <a:rect b="b" l="l" r="r" t="t"/>
            <a:pathLst>
              <a:path extrusionOk="0" h="77345" w="47014">
                <a:moveTo>
                  <a:pt x="47014" y="0"/>
                </a:moveTo>
                <a:cubicBezTo>
                  <a:pt x="46087" y="10532"/>
                  <a:pt x="49289" y="50299"/>
                  <a:pt x="41453" y="63190"/>
                </a:cubicBezTo>
                <a:cubicBezTo>
                  <a:pt x="33617" y="76081"/>
                  <a:pt x="6909" y="74986"/>
                  <a:pt x="0" y="77345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30" name="Google Shape;230;p25"/>
          <p:cNvSpPr/>
          <p:nvPr/>
        </p:nvSpPr>
        <p:spPr>
          <a:xfrm>
            <a:off x="2744250" y="4944475"/>
            <a:ext cx="2060000" cy="851550"/>
          </a:xfrm>
          <a:custGeom>
            <a:rect b="b" l="l" r="r" t="t"/>
            <a:pathLst>
              <a:path extrusionOk="0" h="34062" w="82400">
                <a:moveTo>
                  <a:pt x="82400" y="0"/>
                </a:moveTo>
                <a:cubicBezTo>
                  <a:pt x="79872" y="5308"/>
                  <a:pt x="80967" y="26623"/>
                  <a:pt x="67234" y="31847"/>
                </a:cubicBezTo>
                <a:cubicBezTo>
                  <a:pt x="53501" y="37071"/>
                  <a:pt x="11206" y="31426"/>
                  <a:pt x="0" y="31342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31" name="Google Shape;231;p25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25"/>
          <p:cNvSpPr txBox="1"/>
          <p:nvPr>
            <p:ph type="title"/>
          </p:nvPr>
        </p:nvSpPr>
        <p:spPr>
          <a:xfrm>
            <a:off x="663750" y="126100"/>
            <a:ext cx="8730900" cy="6915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Desiderata from Related Research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243300" y="88575"/>
            <a:ext cx="9571800" cy="10368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Mitigating Conflicts for fair-MTL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40" y="2123575"/>
            <a:ext cx="1493798" cy="131901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840" y="3822419"/>
            <a:ext cx="1493796" cy="1283297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0" name="Google Shape;240;p26"/>
          <p:cNvSpPr txBox="1"/>
          <p:nvPr/>
        </p:nvSpPr>
        <p:spPr>
          <a:xfrm>
            <a:off x="2011200" y="2128750"/>
            <a:ext cx="50745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Groups Tasks on Parameter Similarity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[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Kornblith et al., ICML 19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]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Intuition - strong parameter similarity ensures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similar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direction of minima. 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Expectation - move together without any conflict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7724050" y="2432500"/>
            <a:ext cx="2055900" cy="5466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Addressing Negative Transfer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2" name="Google Shape;242;p26"/>
          <p:cNvCxnSpPr/>
          <p:nvPr/>
        </p:nvCxnSpPr>
        <p:spPr>
          <a:xfrm rot="10800000">
            <a:off x="7009925" y="2700025"/>
            <a:ext cx="713700" cy="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26"/>
          <p:cNvSpPr txBox="1"/>
          <p:nvPr/>
        </p:nvSpPr>
        <p:spPr>
          <a:xfrm>
            <a:off x="1935000" y="3805150"/>
            <a:ext cx="50745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Branch Task Groups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Intuition - similar tasks benefits from sharing more knowledge.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Expectation: sharing less with dissimilar tasks reduces over-generalization.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723625" y="4108900"/>
            <a:ext cx="2055900" cy="5466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Addressing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erroneous over-generalization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5" name="Google Shape;245;p26"/>
          <p:cNvCxnSpPr/>
          <p:nvPr/>
        </p:nvCxnSpPr>
        <p:spPr>
          <a:xfrm rot="10800000">
            <a:off x="7009925" y="4387750"/>
            <a:ext cx="713700" cy="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" name="Google Shape;246;p26"/>
          <p:cNvSpPr txBox="1"/>
          <p:nvPr/>
        </p:nvSpPr>
        <p:spPr>
          <a:xfrm>
            <a:off x="2011200" y="5405350"/>
            <a:ext cx="4932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Conflict-free Fairness Correction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Intuition - correcting the fairness conflict between task gradients within tasks groups ensures fair-MTL without Bias Transfer.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7724050" y="5740450"/>
            <a:ext cx="2055900" cy="4839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Addressing Bias Transfer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8" name="Google Shape;248;p26"/>
          <p:cNvCxnSpPr/>
          <p:nvPr/>
        </p:nvCxnSpPr>
        <p:spPr>
          <a:xfrm rot="10800000">
            <a:off x="7009517" y="5949250"/>
            <a:ext cx="713700" cy="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49" name="Google Shape;249;p26"/>
          <p:cNvGrpSpPr/>
          <p:nvPr/>
        </p:nvGrpSpPr>
        <p:grpSpPr>
          <a:xfrm>
            <a:off x="350483" y="5384870"/>
            <a:ext cx="1584419" cy="1319038"/>
            <a:chOff x="646325" y="5753675"/>
            <a:chExt cx="1242000" cy="1274925"/>
          </a:xfrm>
        </p:grpSpPr>
        <p:pic>
          <p:nvPicPr>
            <p:cNvPr id="250" name="Google Shape;250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6325" y="5753675"/>
              <a:ext cx="1241956" cy="127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26"/>
            <p:cNvSpPr/>
            <p:nvPr/>
          </p:nvSpPr>
          <p:spPr>
            <a:xfrm>
              <a:off x="646325" y="5854400"/>
              <a:ext cx="1242000" cy="11742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2" name="Google Shape;252;p26"/>
          <p:cNvSpPr txBox="1"/>
          <p:nvPr>
            <p:ph idx="12" type="sldNum"/>
          </p:nvPr>
        </p:nvSpPr>
        <p:spPr>
          <a:xfrm>
            <a:off x="9319704" y="65894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/>
          <p:nvPr/>
        </p:nvSpPr>
        <p:spPr>
          <a:xfrm>
            <a:off x="2011200" y="5405350"/>
            <a:ext cx="4932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Conflict-free Fairness Correction: 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Intuition - correcting the fairness conflict between task gradients within tasks groups ensures fair-MTL without Bias Transfer.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7724050" y="5740450"/>
            <a:ext cx="2055900" cy="4839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Addressing Bias Transfer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9" name="Google Shape;259;p27"/>
          <p:cNvCxnSpPr/>
          <p:nvPr/>
        </p:nvCxnSpPr>
        <p:spPr>
          <a:xfrm rot="10800000">
            <a:off x="7009517" y="5949250"/>
            <a:ext cx="713700" cy="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27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endParaRPr/>
          </a:p>
        </p:txBody>
      </p:sp>
      <p:pic>
        <p:nvPicPr>
          <p:cNvPr id="261" name="Google Shape;2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550" y="2317175"/>
            <a:ext cx="3582434" cy="28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 txBox="1"/>
          <p:nvPr/>
        </p:nvSpPr>
        <p:spPr>
          <a:xfrm>
            <a:off x="1974450" y="1833275"/>
            <a:ext cx="6109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Hypothetical example of Fairness Gradient Conflict correction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3" name="Google Shape;263;p27"/>
          <p:cNvGrpSpPr/>
          <p:nvPr/>
        </p:nvGrpSpPr>
        <p:grpSpPr>
          <a:xfrm>
            <a:off x="350483" y="5384870"/>
            <a:ext cx="1584419" cy="1319038"/>
            <a:chOff x="646325" y="5753675"/>
            <a:chExt cx="1242000" cy="1274925"/>
          </a:xfrm>
        </p:grpSpPr>
        <p:pic>
          <p:nvPicPr>
            <p:cNvPr id="264" name="Google Shape;26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6325" y="5753675"/>
              <a:ext cx="1241956" cy="127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27"/>
            <p:cNvSpPr/>
            <p:nvPr/>
          </p:nvSpPr>
          <p:spPr>
            <a:xfrm>
              <a:off x="646325" y="5854400"/>
              <a:ext cx="1242000" cy="11742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6" name="Google Shape;266;p27"/>
          <p:cNvSpPr txBox="1"/>
          <p:nvPr>
            <p:ph type="title"/>
          </p:nvPr>
        </p:nvSpPr>
        <p:spPr>
          <a:xfrm>
            <a:off x="243300" y="88575"/>
            <a:ext cx="9571800" cy="10368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Mitigating Conflicts for fair-MTL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15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72" name="Google Shape;272;p28"/>
          <p:cNvSpPr txBox="1"/>
          <p:nvPr>
            <p:ph idx="1" type="body"/>
          </p:nvPr>
        </p:nvSpPr>
        <p:spPr>
          <a:xfrm>
            <a:off x="470850" y="3300268"/>
            <a:ext cx="9116700" cy="14799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Char char="❖"/>
            </a:pPr>
            <a:r>
              <a:rPr lang="en" sz="3600">
                <a:solidFill>
                  <a:srgbClr val="F3F3F3"/>
                </a:solidFill>
              </a:rPr>
              <a:t>Experiments</a:t>
            </a:r>
            <a:endParaRPr sz="360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 txBox="1"/>
          <p:nvPr>
            <p:ph idx="1" type="body"/>
          </p:nvPr>
        </p:nvSpPr>
        <p:spPr>
          <a:xfrm>
            <a:off x="152400" y="1853816"/>
            <a:ext cx="8947500" cy="8142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Tabular Data: ACS-PUMS Census Data </a:t>
            </a:r>
            <a:r>
              <a:rPr lang="en" sz="1800">
                <a:solidFill>
                  <a:schemeClr val="lt1"/>
                </a:solidFill>
              </a:rPr>
              <a:t>[Ding et al., NeurIPS 21]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rgbClr val="1D1B10"/>
                </a:solidFill>
              </a:rPr>
              <a:t>                                                                                 </a:t>
            </a:r>
            <a:endParaRPr sz="1200">
              <a:solidFill>
                <a:srgbClr val="1D1B10"/>
              </a:solidFill>
            </a:endParaRPr>
          </a:p>
        </p:txBody>
      </p:sp>
      <p:pic>
        <p:nvPicPr>
          <p:cNvPr id="278" name="Google Shape;2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00" y="2681150"/>
            <a:ext cx="4100748" cy="2441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032" y="2681150"/>
            <a:ext cx="4182469" cy="249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9"/>
          <p:cNvSpPr txBox="1"/>
          <p:nvPr/>
        </p:nvSpPr>
        <p:spPr>
          <a:xfrm>
            <a:off x="1161950" y="4942788"/>
            <a:ext cx="30612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Train on census 2018 and test on </a:t>
            </a: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census</a:t>
            </a: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2019. Gender used as protected attribute.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# of tasks: 5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9"/>
          <p:cNvSpPr txBox="1"/>
          <p:nvPr/>
        </p:nvSpPr>
        <p:spPr>
          <a:xfrm>
            <a:off x="6038750" y="5018988"/>
            <a:ext cx="30612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Train on census 2019 and test on census 2021. Gender used as protected attribute.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# of tasks: 5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304800" y="5844600"/>
            <a:ext cx="9379800" cy="12864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FairBranch effectively tackles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both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negative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transfer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(non-negative KG) and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bias transfer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(non-positive DG).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Among competitors, conflict correction on  parameter space (PCGrad, Recon) outperform other on negative transfer.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9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284" name="Google Shape;284;p29"/>
          <p:cNvSpPr txBox="1"/>
          <p:nvPr/>
        </p:nvSpPr>
        <p:spPr>
          <a:xfrm>
            <a:off x="943013" y="2400638"/>
            <a:ext cx="30612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D1B10"/>
                </a:solidFill>
                <a:latin typeface="Roboto"/>
                <a:ea typeface="Roboto"/>
                <a:cs typeface="Roboto"/>
                <a:sym typeface="Roboto"/>
              </a:rPr>
              <a:t>ACS-PUMS 18-19</a:t>
            </a:r>
            <a:endParaRPr sz="1200">
              <a:solidFill>
                <a:srgbClr val="1D1B1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9"/>
          <p:cNvSpPr txBox="1"/>
          <p:nvPr/>
        </p:nvSpPr>
        <p:spPr>
          <a:xfrm>
            <a:off x="5591213" y="2400638"/>
            <a:ext cx="30612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D1B10"/>
                </a:solidFill>
                <a:latin typeface="Roboto"/>
                <a:ea typeface="Roboto"/>
                <a:cs typeface="Roboto"/>
                <a:sym typeface="Roboto"/>
              </a:rPr>
              <a:t>ACS-PUMS 19-21</a:t>
            </a:r>
            <a:endParaRPr sz="1200">
              <a:solidFill>
                <a:srgbClr val="1D1B1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9"/>
          <p:cNvSpPr txBox="1"/>
          <p:nvPr>
            <p:ph type="title"/>
          </p:nvPr>
        </p:nvSpPr>
        <p:spPr>
          <a:xfrm>
            <a:off x="663750" y="126100"/>
            <a:ext cx="8730900" cy="6915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Comparative Results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/>
          <p:nvPr>
            <p:ph idx="1" type="body"/>
          </p:nvPr>
        </p:nvSpPr>
        <p:spPr>
          <a:xfrm>
            <a:off x="152400" y="1853817"/>
            <a:ext cx="9204900" cy="10368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Visual</a:t>
            </a:r>
            <a:r>
              <a:rPr lang="en">
                <a:solidFill>
                  <a:schemeClr val="lt1"/>
                </a:solidFill>
              </a:rPr>
              <a:t> Data: CelebA Data </a:t>
            </a:r>
            <a:r>
              <a:rPr lang="en" sz="1800">
                <a:solidFill>
                  <a:schemeClr val="lt1"/>
                </a:solidFill>
              </a:rPr>
              <a:t>[Liu et al., ICCV 15]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rgbClr val="1D1B10"/>
              </a:solidFill>
            </a:endParaRPr>
          </a:p>
        </p:txBody>
      </p:sp>
      <p:sp>
        <p:nvSpPr>
          <p:cNvPr id="292" name="Google Shape;292;p30"/>
          <p:cNvSpPr txBox="1"/>
          <p:nvPr/>
        </p:nvSpPr>
        <p:spPr>
          <a:xfrm>
            <a:off x="426700" y="4876613"/>
            <a:ext cx="30612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D1B10"/>
                </a:solidFill>
                <a:latin typeface="Roboto"/>
                <a:ea typeface="Roboto"/>
                <a:cs typeface="Roboto"/>
                <a:sym typeface="Roboto"/>
              </a:rPr>
              <a:t>Gender used as protected attribute</a:t>
            </a:r>
            <a:endParaRPr b="1" sz="1200">
              <a:solidFill>
                <a:srgbClr val="1D1B1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D1B10"/>
                </a:solidFill>
                <a:latin typeface="Roboto"/>
                <a:ea typeface="Roboto"/>
                <a:cs typeface="Roboto"/>
                <a:sym typeface="Roboto"/>
              </a:rPr>
              <a:t># of tasks 17</a:t>
            </a:r>
            <a:endParaRPr b="1" sz="1200">
              <a:solidFill>
                <a:srgbClr val="1D1B1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30"/>
          <p:cNvSpPr txBox="1"/>
          <p:nvPr/>
        </p:nvSpPr>
        <p:spPr>
          <a:xfrm>
            <a:off x="5684500" y="4876613"/>
            <a:ext cx="30612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D1B10"/>
                </a:solidFill>
                <a:latin typeface="Roboto"/>
                <a:ea typeface="Roboto"/>
                <a:cs typeface="Roboto"/>
                <a:sym typeface="Roboto"/>
              </a:rPr>
              <a:t>Age used as protected attribute</a:t>
            </a:r>
            <a:endParaRPr b="1" sz="1200">
              <a:solidFill>
                <a:srgbClr val="1D1B1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D1B10"/>
                </a:solidFill>
                <a:latin typeface="Roboto"/>
                <a:ea typeface="Roboto"/>
                <a:cs typeface="Roboto"/>
                <a:sym typeface="Roboto"/>
              </a:rPr>
              <a:t># of tasks 31</a:t>
            </a:r>
            <a:endParaRPr b="1" sz="1200">
              <a:solidFill>
                <a:srgbClr val="1D1B1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30"/>
          <p:cNvSpPr/>
          <p:nvPr/>
        </p:nvSpPr>
        <p:spPr>
          <a:xfrm>
            <a:off x="426700" y="5765025"/>
            <a:ext cx="8984700" cy="13899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FairBranch effectively tackles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negative transfer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(non-negative KG), but suffers from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bias transfer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(positive DG)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 some tasks.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Among competitors, conflict correction on parameter space (PCGrad, Recon) outperform other on negative transfer.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5" name="Google Shape;2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32" y="2589700"/>
            <a:ext cx="4149167" cy="228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168" y="2646088"/>
            <a:ext cx="3944551" cy="21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0"/>
          <p:cNvSpPr txBox="1"/>
          <p:nvPr/>
        </p:nvSpPr>
        <p:spPr>
          <a:xfrm>
            <a:off x="1095413" y="2324438"/>
            <a:ext cx="30612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D1B10"/>
                </a:solidFill>
                <a:latin typeface="Roboto"/>
                <a:ea typeface="Roboto"/>
                <a:cs typeface="Roboto"/>
                <a:sym typeface="Roboto"/>
              </a:rPr>
              <a:t>CelebA gen</a:t>
            </a:r>
            <a:endParaRPr sz="1200">
              <a:solidFill>
                <a:srgbClr val="1D1B1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5743613" y="2324438"/>
            <a:ext cx="30612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D1B10"/>
                </a:solidFill>
                <a:latin typeface="Roboto"/>
                <a:ea typeface="Roboto"/>
                <a:cs typeface="Roboto"/>
                <a:sym typeface="Roboto"/>
              </a:rPr>
              <a:t>CelebA age</a:t>
            </a:r>
            <a:endParaRPr sz="1200">
              <a:solidFill>
                <a:srgbClr val="1D1B1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0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</a:t>
            </a:r>
            <a:endParaRPr/>
          </a:p>
        </p:txBody>
      </p:sp>
      <p:sp>
        <p:nvSpPr>
          <p:cNvPr id="300" name="Google Shape;300;p30"/>
          <p:cNvSpPr txBox="1"/>
          <p:nvPr>
            <p:ph type="title"/>
          </p:nvPr>
        </p:nvSpPr>
        <p:spPr>
          <a:xfrm>
            <a:off x="663750" y="126100"/>
            <a:ext cx="8730900" cy="6915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Comparative Results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>
            <p:ph idx="1" type="body"/>
          </p:nvPr>
        </p:nvSpPr>
        <p:spPr>
          <a:xfrm>
            <a:off x="152400" y="2158617"/>
            <a:ext cx="9204900" cy="9786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Reporting on the average Knowledge Gain (KG) and average Discrimination Gain (DG) :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rgbClr val="1D1B10"/>
              </a:solidFill>
            </a:endParaRPr>
          </a:p>
        </p:txBody>
      </p:sp>
      <p:sp>
        <p:nvSpPr>
          <p:cNvPr id="306" name="Google Shape;306;p31"/>
          <p:cNvSpPr txBox="1"/>
          <p:nvPr>
            <p:ph type="title"/>
          </p:nvPr>
        </p:nvSpPr>
        <p:spPr>
          <a:xfrm>
            <a:off x="663750" y="126100"/>
            <a:ext cx="8730900" cy="6915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Comparative Results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7" name="Google Shape;307;p31"/>
          <p:cNvSpPr/>
          <p:nvPr/>
        </p:nvSpPr>
        <p:spPr>
          <a:xfrm>
            <a:off x="4864900" y="3242225"/>
            <a:ext cx="4492500" cy="38886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FairBranch outperforms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all the competitors on 10 out of 12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evaluation report.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 all experiment FairBranch have  average Knowledge Gain &gt; 0, and  average Discrimination Gain ≤ 0.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 visual data even under large # of tasks, SOTA MTLs like TAG, FAFS fails, FairBranch consistently positive on Knowledge Gain.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Similar findings for fairness against SOTA fair-MTL observed with L2TFMT, WB-fair on Discrimination Gain.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8" name="Google Shape;308;p31"/>
          <p:cNvCxnSpPr/>
          <p:nvPr/>
        </p:nvCxnSpPr>
        <p:spPr>
          <a:xfrm>
            <a:off x="2918200" y="2692025"/>
            <a:ext cx="15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31"/>
          <p:cNvCxnSpPr/>
          <p:nvPr/>
        </p:nvCxnSpPr>
        <p:spPr>
          <a:xfrm>
            <a:off x="5736125" y="2286775"/>
            <a:ext cx="15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0" name="Google Shape;3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475" y="3132703"/>
            <a:ext cx="3690300" cy="433489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1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26690" y="692127"/>
            <a:ext cx="9204900" cy="10368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426700" y="2251301"/>
            <a:ext cx="9204900" cy="50226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❖"/>
            </a:pPr>
            <a:r>
              <a:rPr lang="en" sz="2400">
                <a:solidFill>
                  <a:srgbClr val="F3F3F3"/>
                </a:solidFill>
              </a:rPr>
              <a:t>Introduction and Motivation 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❖"/>
            </a:pPr>
            <a:r>
              <a:rPr lang="en" sz="2400">
                <a:solidFill>
                  <a:srgbClr val="F3F3F3"/>
                </a:solidFill>
              </a:rPr>
              <a:t>Problem </a:t>
            </a:r>
            <a:r>
              <a:rPr lang="en" sz="2400">
                <a:solidFill>
                  <a:srgbClr val="F3F3F3"/>
                </a:solidFill>
              </a:rPr>
              <a:t>Definition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❖"/>
            </a:pPr>
            <a:r>
              <a:rPr lang="en" sz="2400">
                <a:solidFill>
                  <a:srgbClr val="F3F3F3"/>
                </a:solidFill>
              </a:rPr>
              <a:t>FairBranch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❖"/>
            </a:pPr>
            <a:r>
              <a:rPr lang="en" sz="2400">
                <a:solidFill>
                  <a:srgbClr val="F3F3F3"/>
                </a:solidFill>
              </a:rPr>
              <a:t>Experiments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❖"/>
            </a:pPr>
            <a:r>
              <a:rPr lang="en" sz="2400">
                <a:solidFill>
                  <a:srgbClr val="F3F3F3"/>
                </a:solidFill>
              </a:rPr>
              <a:t>Discussion and Conclusion</a:t>
            </a:r>
            <a:endParaRPr sz="2400">
              <a:solidFill>
                <a:srgbClr val="F3F3F3"/>
              </a:solidFill>
            </a:endParaRPr>
          </a:p>
        </p:txBody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3F3F3"/>
                </a:solidFill>
              </a:rPr>
              <a:t>‹#›</a:t>
            </a:fld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/>
          <p:nvPr>
            <p:ph type="title"/>
          </p:nvPr>
        </p:nvSpPr>
        <p:spPr>
          <a:xfrm>
            <a:off x="507900" y="0"/>
            <a:ext cx="9042600" cy="8337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Conflict Analysis of FairBranch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17" name="Google Shape;3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5" y="2244475"/>
            <a:ext cx="3348000" cy="50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200" y="1007250"/>
            <a:ext cx="3936425" cy="633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/>
          <p:cNvSpPr txBox="1"/>
          <p:nvPr/>
        </p:nvSpPr>
        <p:spPr>
          <a:xfrm>
            <a:off x="617525" y="7306323"/>
            <a:ext cx="27435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D1B10"/>
                </a:solidFill>
                <a:latin typeface="Roboto"/>
                <a:ea typeface="Roboto"/>
                <a:cs typeface="Roboto"/>
                <a:sym typeface="Roboto"/>
              </a:rPr>
              <a:t>CelebA </a:t>
            </a:r>
            <a:r>
              <a:rPr b="1" lang="en" sz="1200">
                <a:solidFill>
                  <a:srgbClr val="1D1B10"/>
                </a:solidFill>
                <a:latin typeface="Roboto"/>
                <a:ea typeface="Roboto"/>
                <a:cs typeface="Roboto"/>
                <a:sym typeface="Roboto"/>
              </a:rPr>
              <a:t>Gender </a:t>
            </a:r>
            <a:endParaRPr b="1" sz="1200">
              <a:solidFill>
                <a:srgbClr val="1D1B1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6409075" y="7349549"/>
            <a:ext cx="29310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D1B10"/>
                </a:solidFill>
                <a:latin typeface="Roboto"/>
                <a:ea typeface="Roboto"/>
                <a:cs typeface="Roboto"/>
                <a:sym typeface="Roboto"/>
              </a:rPr>
              <a:t>CelebA Age</a:t>
            </a:r>
            <a:endParaRPr b="1" sz="1200">
              <a:solidFill>
                <a:srgbClr val="1D1B1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32"/>
          <p:cNvSpPr/>
          <p:nvPr/>
        </p:nvSpPr>
        <p:spPr>
          <a:xfrm>
            <a:off x="3513425" y="2626550"/>
            <a:ext cx="2045700" cy="44511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onflict </a:t>
            </a: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Heatmaps :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tasks like ‘Attractive’ and ‘5 o Clock shadow’ have fewer accuracy conflicts but many fairness conflicts across all tasks.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32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</a:t>
            </a:r>
            <a:endParaRPr/>
          </a:p>
        </p:txBody>
      </p:sp>
      <p:sp>
        <p:nvSpPr>
          <p:cNvPr id="323" name="Google Shape;323;p32"/>
          <p:cNvSpPr/>
          <p:nvPr/>
        </p:nvSpPr>
        <p:spPr>
          <a:xfrm>
            <a:off x="518975" y="2343250"/>
            <a:ext cx="554400" cy="17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2"/>
          <p:cNvSpPr/>
          <p:nvPr/>
        </p:nvSpPr>
        <p:spPr>
          <a:xfrm>
            <a:off x="518975" y="5238850"/>
            <a:ext cx="554400" cy="17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2"/>
          <p:cNvSpPr/>
          <p:nvPr/>
        </p:nvSpPr>
        <p:spPr>
          <a:xfrm>
            <a:off x="5646000" y="1120675"/>
            <a:ext cx="1115700" cy="17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2"/>
          <p:cNvSpPr/>
          <p:nvPr/>
        </p:nvSpPr>
        <p:spPr>
          <a:xfrm>
            <a:off x="5646000" y="4549675"/>
            <a:ext cx="1115700" cy="17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20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32" name="Google Shape;332;p33"/>
          <p:cNvSpPr txBox="1"/>
          <p:nvPr>
            <p:ph idx="1" type="body"/>
          </p:nvPr>
        </p:nvSpPr>
        <p:spPr>
          <a:xfrm>
            <a:off x="470850" y="3300268"/>
            <a:ext cx="9116700" cy="14799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Char char="❖"/>
            </a:pPr>
            <a:r>
              <a:rPr lang="en" sz="3600">
                <a:solidFill>
                  <a:srgbClr val="F3F3F3"/>
                </a:solidFill>
              </a:rPr>
              <a:t>Discussion and Conclusion</a:t>
            </a:r>
            <a:endParaRPr sz="360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/>
          <p:nvPr>
            <p:ph type="title"/>
          </p:nvPr>
        </p:nvSpPr>
        <p:spPr>
          <a:xfrm>
            <a:off x="471315" y="51602"/>
            <a:ext cx="9204900" cy="10368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</a:t>
            </a:r>
            <a:r>
              <a:rPr lang="en">
                <a:solidFill>
                  <a:schemeClr val="dk2"/>
                </a:solidFill>
              </a:rPr>
              <a:t>Takeaways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8" name="Google Shape;338;p34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</a:t>
            </a:r>
            <a:endParaRPr>
              <a:solidFill>
                <a:srgbClr val="1D1B10"/>
              </a:solidFill>
            </a:endParaRPr>
          </a:p>
        </p:txBody>
      </p:sp>
      <p:sp>
        <p:nvSpPr>
          <p:cNvPr id="339" name="Google Shape;339;p34"/>
          <p:cNvSpPr txBox="1"/>
          <p:nvPr/>
        </p:nvSpPr>
        <p:spPr>
          <a:xfrm>
            <a:off x="471325" y="3128325"/>
            <a:ext cx="8634000" cy="3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FairBranch tackles negative transfer and bias transfer better than the competitors.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FairBranch outperforms the competitors on average knowledge and discrimination gain.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Tackling negative transfer on parameter space is advantageous over on output (loss) space.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Learning fair multi-task learning (MTL) is challenging due to the complex decisions required, as certain tasks contribute positively to accuracy knowledge transfer while hindering fairness knowledge transfer.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34"/>
          <p:cNvSpPr/>
          <p:nvPr/>
        </p:nvSpPr>
        <p:spPr>
          <a:xfrm>
            <a:off x="349900" y="2026875"/>
            <a:ext cx="8970000" cy="41919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 txBox="1"/>
          <p:nvPr>
            <p:ph type="title"/>
          </p:nvPr>
        </p:nvSpPr>
        <p:spPr>
          <a:xfrm>
            <a:off x="426690" y="692127"/>
            <a:ext cx="9204900" cy="10368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46" name="Google Shape;346;p35"/>
          <p:cNvSpPr txBox="1"/>
          <p:nvPr>
            <p:ph idx="1" type="body"/>
          </p:nvPr>
        </p:nvSpPr>
        <p:spPr>
          <a:xfrm>
            <a:off x="426700" y="2085100"/>
            <a:ext cx="9204900" cy="46170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F. Ding, M. Hardt, J. Miller, and L. Schmidt, “Retiring adult: New datasets for fair machine learning,” NeurIPS, vol. 34, 2021.</a:t>
            </a:r>
            <a:endParaRPr sz="12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Y. Du, W. M. Czarnecki, S. M. Jayakumar, M. Farajtabar, R. Pascanu, and B. Lakshminarayanan, “Adapting auxiliary losses using gradient similarity,” Continual learning Workshop at NeurIPS 2018.</a:t>
            </a:r>
            <a:endParaRPr sz="12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C. Fifty, E. Amid, Z. Zhao, T. Yu, R. Anil, and C. Finn, “Efficiently identifying task groupings for multi-task learning,” NeurIPS, vol. 34, pp. 27 503–27 516, 2021.</a:t>
            </a:r>
            <a:endParaRPr sz="12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S. Guangyuan, Q. Li, W. Zhang, J. Chen, and X.-M. Wu, “Recon: Reducing conflicting gradients from the root for multi-task learning,” in 11th ICLR, 2022.</a:t>
            </a:r>
            <a:endParaRPr sz="12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M. Hardt, E. Price, and N. Srebro, “Equality of opportunity in supervised learning,” NeurIPS, vol. 29, pp. 3315–3323, 2016.</a:t>
            </a:r>
            <a:endParaRPr sz="12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F. Hu, P. Ratz, and A. Charpentier, “Fairness in multi-task learning via wasserstein barycenters,” in ECMLPKDD. </a:t>
            </a:r>
            <a:r>
              <a:rPr lang="en" sz="12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Springer, </a:t>
            </a:r>
            <a:r>
              <a:rPr lang="en" sz="12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2023, pp. 295–312.</a:t>
            </a:r>
            <a:endParaRPr sz="12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S. Kornblith, M. Norouzi, H. Lee, and G. Hinton, “Similarity of neural network representations revisited,” in ICML, 2019, pp. 3519–35.</a:t>
            </a:r>
            <a:endParaRPr sz="12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Z. Liu, P. Luo, X. Wang, and X. Tang, “Deep learning face attributes in the wild,” in ICCV, December 2015.</a:t>
            </a:r>
            <a:endParaRPr sz="12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A. Roy and E. Ntoutsi, “Learning to teach fairness-aware deep multi-task learning,” in ECMLPKDD. Springer, 2022, pp. 710–726.</a:t>
            </a:r>
            <a:endParaRPr sz="12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T. Yu, S. Kumar, A. Gupta, S. Levine, K. Hausman, and C. Finn, “Gradient surgery for multi-task learning,” NeurIPS, vol. 33, pp. 5824–5836, 2020.</a:t>
            </a:r>
            <a:endParaRPr sz="12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5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22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36"/>
          <p:cNvGrpSpPr/>
          <p:nvPr/>
        </p:nvGrpSpPr>
        <p:grpSpPr>
          <a:xfrm>
            <a:off x="675000" y="691875"/>
            <a:ext cx="8752375" cy="6414000"/>
            <a:chOff x="675000" y="691875"/>
            <a:chExt cx="8752375" cy="6414000"/>
          </a:xfrm>
        </p:grpSpPr>
        <p:grpSp>
          <p:nvGrpSpPr>
            <p:cNvPr id="353" name="Google Shape;353;p36"/>
            <p:cNvGrpSpPr/>
            <p:nvPr/>
          </p:nvGrpSpPr>
          <p:grpSpPr>
            <a:xfrm>
              <a:off x="675000" y="691875"/>
              <a:ext cx="8752375" cy="6414000"/>
              <a:chOff x="675000" y="691875"/>
              <a:chExt cx="8752375" cy="6414000"/>
            </a:xfrm>
          </p:grpSpPr>
          <p:sp>
            <p:nvSpPr>
              <p:cNvPr id="354" name="Google Shape;354;p36"/>
              <p:cNvSpPr/>
              <p:nvPr/>
            </p:nvSpPr>
            <p:spPr>
              <a:xfrm>
                <a:off x="718975" y="691875"/>
                <a:ext cx="8708400" cy="3584700"/>
              </a:xfrm>
              <a:prstGeom prst="rect">
                <a:avLst/>
              </a:prstGeom>
              <a:solidFill>
                <a:schemeClr val="dk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6"/>
              <p:cNvSpPr/>
              <p:nvPr/>
            </p:nvSpPr>
            <p:spPr>
              <a:xfrm>
                <a:off x="675000" y="4035075"/>
                <a:ext cx="8708400" cy="3070800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56" name="Google Shape;356;p36"/>
              <p:cNvCxnSpPr/>
              <p:nvPr/>
            </p:nvCxnSpPr>
            <p:spPr>
              <a:xfrm>
                <a:off x="684525" y="4035066"/>
                <a:ext cx="86892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357" name="Google Shape;357;p36"/>
            <p:cNvCxnSpPr/>
            <p:nvPr/>
          </p:nvCxnSpPr>
          <p:spPr>
            <a:xfrm>
              <a:off x="4786350" y="6159150"/>
              <a:ext cx="4857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58" name="Google Shape;358;p36"/>
          <p:cNvSpPr txBox="1"/>
          <p:nvPr>
            <p:ph idx="4294967295" type="title"/>
          </p:nvPr>
        </p:nvSpPr>
        <p:spPr>
          <a:xfrm>
            <a:off x="1099375" y="2568801"/>
            <a:ext cx="7947600" cy="15603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 for your attention </a:t>
            </a:r>
            <a:endParaRPr sz="2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6"/>
          <p:cNvSpPr txBox="1"/>
          <p:nvPr>
            <p:ph idx="4294967295" type="body"/>
          </p:nvPr>
        </p:nvSpPr>
        <p:spPr>
          <a:xfrm>
            <a:off x="1145375" y="3976688"/>
            <a:ext cx="8035500" cy="9813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3F3F3"/>
                </a:solidFill>
              </a:rPr>
              <a:t>Find me via:</a:t>
            </a:r>
            <a:r>
              <a:rPr lang="en" sz="2100"/>
              <a:t> </a:t>
            </a:r>
            <a:r>
              <a:rPr lang="en" sz="20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Scholar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20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20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</a:t>
            </a: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20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YouTube</a:t>
            </a:r>
            <a:endParaRPr sz="21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 </a:t>
            </a:r>
            <a:r>
              <a:rPr lang="en" sz="2100">
                <a:solidFill>
                  <a:srgbClr val="F3F3F3"/>
                </a:solidFill>
              </a:rPr>
              <a:t>arjun.roy@unibw.de</a:t>
            </a:r>
            <a:r>
              <a:rPr lang="en" sz="2100"/>
              <a:t> 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For more details about</a:t>
            </a:r>
            <a:r>
              <a:rPr lang="en" sz="2100">
                <a:solidFill>
                  <a:srgbClr val="F3F3F3"/>
                </a:solidFill>
              </a:rPr>
              <a:t> FairBranch: </a:t>
            </a:r>
            <a:endParaRPr sz="21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3F3F3"/>
                </a:solidFill>
              </a:rPr>
              <a:t>			     </a:t>
            </a:r>
            <a:endParaRPr sz="21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https://arjunroyihrpa.github.io/FairBranch/</a:t>
            </a:r>
            <a:endParaRPr sz="23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9898" y="453750"/>
            <a:ext cx="878900" cy="8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54507" y="402550"/>
            <a:ext cx="1071893" cy="9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96888" y="456099"/>
            <a:ext cx="3108074" cy="5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6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4" name="Google Shape;364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48775" y="5538450"/>
            <a:ext cx="1127301" cy="92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48775" y="6538991"/>
            <a:ext cx="1127301" cy="20671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6"/>
          <p:cNvSpPr/>
          <p:nvPr/>
        </p:nvSpPr>
        <p:spPr>
          <a:xfrm>
            <a:off x="1707925" y="1759675"/>
            <a:ext cx="6824400" cy="809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Question??</a:t>
            </a:r>
            <a:endParaRPr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7" name="Google Shape;367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09961" y="1051000"/>
            <a:ext cx="3760864" cy="5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6"/>
          <p:cNvSpPr txBox="1"/>
          <p:nvPr/>
        </p:nvSpPr>
        <p:spPr>
          <a:xfrm>
            <a:off x="4674200" y="6121450"/>
            <a:ext cx="40821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work is supported by: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European Horizon P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roject MAMMOth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EU HORIZON-RIA Project ID:101070285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9" name="Google Shape;369;p36" title="Namaste Covid GIF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60425" y="2812975"/>
            <a:ext cx="1071900" cy="10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400525" y="5245125"/>
            <a:ext cx="1403551" cy="140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470850" y="3300268"/>
            <a:ext cx="9116700" cy="14799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Char char="❖"/>
            </a:pPr>
            <a:r>
              <a:rPr lang="en" sz="3600">
                <a:solidFill>
                  <a:srgbClr val="F3F3F3"/>
                </a:solidFill>
              </a:rPr>
              <a:t>Introduction and </a:t>
            </a:r>
            <a:r>
              <a:rPr lang="en" sz="3600">
                <a:solidFill>
                  <a:srgbClr val="F3F3F3"/>
                </a:solidFill>
              </a:rPr>
              <a:t>Motivation</a:t>
            </a:r>
            <a:endParaRPr sz="3600">
              <a:solidFill>
                <a:srgbClr val="F3F3F3"/>
              </a:solidFill>
            </a:endParaRPr>
          </a:p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3F3F3"/>
                </a:solidFill>
              </a:rPr>
              <a:t>‹#›</a:t>
            </a:fld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B10"/>
                </a:solidFill>
              </a:rPr>
              <a:t>‹#›</a:t>
            </a:fld>
            <a:endParaRPr>
              <a:solidFill>
                <a:srgbClr val="1D1B10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4939700" y="5167825"/>
            <a:ext cx="50850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Learn multiple supervised prediction tasks concurrently (MTL).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Utilize a shared optimization space to enhance generalization across the tasks.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4704475" y="5148600"/>
            <a:ext cx="5164500" cy="13527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149" y="2657356"/>
            <a:ext cx="5164350" cy="20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896" y="2559406"/>
            <a:ext cx="3602952" cy="210208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760900" y="5281650"/>
            <a:ext cx="35316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learn a single supervised prediction tasks (STL).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629350" y="5167825"/>
            <a:ext cx="3892800" cy="13335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2134900" y="2165200"/>
            <a:ext cx="825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STL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6935500" y="2165200"/>
            <a:ext cx="825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TL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6"/>
          <p:cNvSpPr txBox="1"/>
          <p:nvPr>
            <p:ph type="title"/>
          </p:nvPr>
        </p:nvSpPr>
        <p:spPr>
          <a:xfrm>
            <a:off x="663750" y="126100"/>
            <a:ext cx="8730900" cy="6915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Single vs Multi-task Learning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163" y="6355375"/>
            <a:ext cx="2737109" cy="38732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419725" y="5382925"/>
            <a:ext cx="41421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Two task t1 (</a:t>
            </a:r>
            <a:r>
              <a:rPr lang="en" sz="16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blue arrow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), and t2 (</a:t>
            </a:r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red arrow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 moving together: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 the same optimization direction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B10"/>
                </a:solidFill>
              </a:rPr>
              <a:t>‹#›</a:t>
            </a:fld>
            <a:endParaRPr>
              <a:solidFill>
                <a:srgbClr val="1D1B10"/>
              </a:solidFill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4">
            <a:alphaModFix/>
          </a:blip>
          <a:srcRect b="0" l="0" r="3128" t="5722"/>
          <a:stretch/>
        </p:blipFill>
        <p:spPr>
          <a:xfrm>
            <a:off x="489900" y="2330924"/>
            <a:ext cx="3798251" cy="28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5">
            <a:alphaModFix/>
          </a:blip>
          <a:srcRect b="0" l="0" r="1545" t="4470"/>
          <a:stretch/>
        </p:blipFill>
        <p:spPr>
          <a:xfrm>
            <a:off x="5241725" y="2330925"/>
            <a:ext cx="4077975" cy="285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5570300" y="5234275"/>
            <a:ext cx="4353000" cy="14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Two task t1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" sz="16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blue arrow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), and t2 (</a:t>
            </a:r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red arrow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moving towards: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respective local minima in conflicting direction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825" y="6286725"/>
            <a:ext cx="2652346" cy="38732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212526" y="5234275"/>
            <a:ext cx="4353000" cy="16689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5348975" y="5186375"/>
            <a:ext cx="4353000" cy="16689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1308875" y="1965750"/>
            <a:ext cx="78672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Hypothetical loss surface of the shared parameter space jointly trained with two task losses </a:t>
            </a:r>
            <a:r>
              <a:rPr i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baseline="-25000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 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i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baseline="-25000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7"/>
          <p:cNvSpPr txBox="1"/>
          <p:nvPr>
            <p:ph type="title"/>
          </p:nvPr>
        </p:nvSpPr>
        <p:spPr>
          <a:xfrm>
            <a:off x="663750" y="126100"/>
            <a:ext cx="8730900" cy="6915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Conflicting Gradient Problem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426690" y="2251290"/>
            <a:ext cx="9204900" cy="46527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18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00" y="2303425"/>
            <a:ext cx="2647950" cy="46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3327900" y="2617900"/>
            <a:ext cx="5969100" cy="30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Knowledge Gain (KG):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difference in accuracy between MTL (𝓜) and STL (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𝓗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 trained on t: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Ideal scenario: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achieve non-negative (</a:t>
            </a:r>
            <a:r>
              <a:rPr lang="en" sz="16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green triangles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 , i.e., KG(t)≥0  for all t.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Negative Transfer: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where KG(t)&lt;0,  (</a:t>
            </a:r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red triangles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Root Cause: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Research identified accuracy conflict as origin. [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Guangyuan et al., ICLR 22; Yu et al., NeurIPS 20; Du et al., ContLearn 18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] 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750" y="3284665"/>
            <a:ext cx="360045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/>
          <p:nvPr/>
        </p:nvSpPr>
        <p:spPr>
          <a:xfrm>
            <a:off x="3201625" y="2166100"/>
            <a:ext cx="6170700" cy="41076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2636875" y="7168400"/>
            <a:ext cx="69684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FAFS [Lu et al., CVPR 17], TAG [Fifty et al., NeurIPS 21], PCGrad [Yu et al., NeurIPS 20],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Recon [Guangyuan et al., ICLR 22], L2TFMT [Roy et al., ECML 22], WB-fair~[Hu et al., ECML 23]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1846950" y="5803850"/>
            <a:ext cx="492900" cy="9225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123400" y="6773900"/>
            <a:ext cx="1516500" cy="9225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Tackle accuracy conflicts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" name="Google Shape;137;p18"/>
          <p:cNvCxnSpPr>
            <a:stCxn id="135" idx="2"/>
            <a:endCxn id="136" idx="3"/>
          </p:cNvCxnSpPr>
          <p:nvPr/>
        </p:nvCxnSpPr>
        <p:spPr>
          <a:xfrm rot="5400000">
            <a:off x="1612200" y="6753950"/>
            <a:ext cx="508800" cy="4536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18"/>
          <p:cNvSpPr txBox="1"/>
          <p:nvPr/>
        </p:nvSpPr>
        <p:spPr>
          <a:xfrm>
            <a:off x="851250" y="2104850"/>
            <a:ext cx="2795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CelebA  [Liu et al., ICCV 15]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8"/>
          <p:cNvSpPr txBox="1"/>
          <p:nvPr>
            <p:ph type="title"/>
          </p:nvPr>
        </p:nvSpPr>
        <p:spPr>
          <a:xfrm>
            <a:off x="463900" y="79975"/>
            <a:ext cx="9130500" cy="13917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Gradient </a:t>
            </a:r>
            <a:r>
              <a:rPr lang="en" sz="3600">
                <a:solidFill>
                  <a:schemeClr val="dk2"/>
                </a:solidFill>
              </a:rPr>
              <a:t>Conflict</a:t>
            </a:r>
            <a:r>
              <a:rPr lang="en" sz="3600">
                <a:solidFill>
                  <a:schemeClr val="dk2"/>
                </a:solidFill>
              </a:rPr>
              <a:t> to Negative Transfer</a:t>
            </a:r>
            <a:endParaRPr sz="3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3F3F3"/>
                </a:solidFill>
              </a:rPr>
              <a:t>‹#›</a:t>
            </a:fld>
            <a:endParaRPr>
              <a:solidFill>
                <a:srgbClr val="F3F3F3"/>
              </a:solidFill>
            </a:endParaRPr>
          </a:p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470850" y="3300268"/>
            <a:ext cx="9116700" cy="14799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Char char="❖"/>
            </a:pPr>
            <a:r>
              <a:rPr lang="en" sz="3600">
                <a:solidFill>
                  <a:srgbClr val="F3F3F3"/>
                </a:solidFill>
              </a:rPr>
              <a:t>Problem Definition</a:t>
            </a:r>
            <a:endParaRPr sz="360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274296" y="1946499"/>
            <a:ext cx="5565600" cy="42477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</a:t>
            </a:r>
            <a:r>
              <a:rPr lang="en">
                <a:solidFill>
                  <a:schemeClr val="lt1"/>
                </a:solidFill>
              </a:rPr>
              <a:t>Fairness-aware MTL aka fair-MTL?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27" y="5989206"/>
            <a:ext cx="5271239" cy="492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5446765" y="5971103"/>
            <a:ext cx="1458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≅0</a:t>
            </a:r>
            <a:endParaRPr sz="1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325" y="2875800"/>
            <a:ext cx="5458300" cy="21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B10"/>
                </a:solidFill>
              </a:rPr>
              <a:t>‹#›</a:t>
            </a:fld>
            <a:endParaRPr>
              <a:solidFill>
                <a:srgbClr val="1D1B10"/>
              </a:solidFill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311825" y="5283225"/>
            <a:ext cx="4717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learn multiple supervised prediction tasks without discrimination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5889900" y="3150950"/>
            <a:ext cx="4016100" cy="23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Requires to optimize minimum two losses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Roy et al., ECMLPKDD 22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] per task t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accuracy loss </a:t>
            </a:r>
            <a:r>
              <a:rPr i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baseline="-25000" i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fairness loss </a:t>
            </a:r>
            <a:r>
              <a:rPr i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aseline="-25000" i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aseline="-25000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𝝺 sets accuracy and fairness trade-off, ω sets the inter-task trade-off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7600" y="2547191"/>
            <a:ext cx="3061200" cy="56728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/>
          <p:nvPr/>
        </p:nvSpPr>
        <p:spPr>
          <a:xfrm>
            <a:off x="5845200" y="2403700"/>
            <a:ext cx="4137000" cy="28794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0"/>
          <p:cNvSpPr txBox="1"/>
          <p:nvPr>
            <p:ph type="title"/>
          </p:nvPr>
        </p:nvSpPr>
        <p:spPr>
          <a:xfrm>
            <a:off x="663750" y="126100"/>
            <a:ext cx="8730900" cy="6915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Fairness Issues in MTL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825" y="6652314"/>
            <a:ext cx="983575" cy="35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404125" y="7210125"/>
            <a:ext cx="26949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1336925" y="6627675"/>
            <a:ext cx="4432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represents groups like “male”, and “female”.</a:t>
            </a:r>
            <a:endParaRPr sz="1500">
              <a:solidFill>
                <a:srgbClr val="1D1B1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235625" y="5106100"/>
            <a:ext cx="5838300" cy="22380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274301" y="1946500"/>
            <a:ext cx="5653800" cy="4563600"/>
          </a:xfrm>
          <a:prstGeom prst="rect">
            <a:avLst/>
          </a:prstGeom>
        </p:spPr>
        <p:txBody>
          <a:bodyPr anchorCtr="0" anchor="t" bIns="113100" lIns="113100" spcFirstLastPara="1" rIns="113100" wrap="square" tIns="113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Exaggerated Conflict Gradient Problem in fair-MTL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21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</p:spPr>
        <p:txBody>
          <a:bodyPr anchorCtr="0" anchor="ctr" bIns="113100" lIns="113100" spcFirstLastPara="1" rIns="113100" wrap="square" tIns="113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D1B10"/>
                </a:solidFill>
              </a:rPr>
              <a:t>‹#›</a:t>
            </a:fld>
            <a:endParaRPr>
              <a:solidFill>
                <a:srgbClr val="1D1B10"/>
              </a:solidFill>
            </a:endParaRPr>
          </a:p>
        </p:txBody>
      </p:sp>
      <p:pic>
        <p:nvPicPr>
          <p:cNvPr id="170" name="Google Shape;170;p21"/>
          <p:cNvPicPr preferRelativeResize="0"/>
          <p:nvPr/>
        </p:nvPicPr>
        <p:blipFill rotWithShape="1">
          <a:blip r:embed="rId3">
            <a:alphaModFix/>
          </a:blip>
          <a:srcRect b="0" l="0" r="1497" t="3372"/>
          <a:stretch/>
        </p:blipFill>
        <p:spPr>
          <a:xfrm>
            <a:off x="745950" y="3349100"/>
            <a:ext cx="4346249" cy="31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>
            <a:off x="6096900" y="5719563"/>
            <a:ext cx="30612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More conflicts to deal with</a:t>
            </a:r>
            <a:endParaRPr b="1" sz="1800">
              <a:solidFill>
                <a:srgbClr val="E0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6097000" y="6084350"/>
            <a:ext cx="29784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Introduces the fairness conflict problem</a:t>
            </a:r>
            <a:r>
              <a:rPr lang="en">
                <a:solidFill>
                  <a:srgbClr val="1D1B1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1D1B1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2100" y="6919565"/>
            <a:ext cx="289560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/>
          <p:nvPr/>
        </p:nvSpPr>
        <p:spPr>
          <a:xfrm>
            <a:off x="5851950" y="6084350"/>
            <a:ext cx="3551100" cy="13554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5889900" y="3150950"/>
            <a:ext cx="4016100" cy="23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Requires to optimize minimum two losses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[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Roy et al., ECMLPKDD 22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] per task t :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accuracy loss </a:t>
            </a:r>
            <a:r>
              <a:rPr i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baseline="-25000" i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fairness loss </a:t>
            </a:r>
            <a:r>
              <a:rPr i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aseline="-25000" i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aseline="-25000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𝝺 sets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accuracy and fairness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trade-off, ω sets the inter-task trade-off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7600" y="2547191"/>
            <a:ext cx="3061200" cy="5672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/>
          <p:nvPr/>
        </p:nvSpPr>
        <p:spPr>
          <a:xfrm>
            <a:off x="5732975" y="2512038"/>
            <a:ext cx="4153800" cy="3063000"/>
          </a:xfrm>
          <a:prstGeom prst="roundRect">
            <a:avLst>
              <a:gd fmla="val 16667" name="adj"/>
            </a:avLst>
          </a:prstGeom>
          <a:solidFill>
            <a:srgbClr val="8EACBF">
              <a:alpha val="257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336525" y="2857075"/>
            <a:ext cx="54114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Hypothetical loss surface of the shared parameter space jointly trained with two accuracy  </a:t>
            </a:r>
            <a:r>
              <a:rPr i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baseline="-25000" i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aseline="-25000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i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baseline="-25000" i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aseline="-25000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two fairness </a:t>
            </a:r>
            <a:r>
              <a:rPr i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aseline="-25000" i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i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aseline="-25000" i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losses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1"/>
          <p:cNvSpPr txBox="1"/>
          <p:nvPr>
            <p:ph type="title"/>
          </p:nvPr>
        </p:nvSpPr>
        <p:spPr>
          <a:xfrm>
            <a:off x="663750" y="126100"/>
            <a:ext cx="8730900" cy="691500"/>
          </a:xfrm>
          <a:prstGeom prst="rect">
            <a:avLst/>
          </a:prstGeom>
        </p:spPr>
        <p:txBody>
          <a:bodyPr anchorCtr="0" anchor="b" bIns="113100" lIns="113100" spcFirstLastPara="1" rIns="113100" wrap="square" tIns="113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Fairness Issues in MTL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